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handoutMasterIdLst>
    <p:handoutMasterId r:id="rId6"/>
  </p:handoutMasterIdLst>
  <p:sldIdLst>
    <p:sldId id="334" r:id="rId2"/>
    <p:sldId id="299" r:id="rId3"/>
    <p:sldId id="617" r:id="rId4"/>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C46069-1BF5-DC4C-33B9-773D8D25D8AC}"/>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r>
              <a:rPr lang="en-US" sz="1000">
                <a:latin typeface="Arial" panose="020B0604020202020204" pitchFamily="34" charset="0"/>
                <a:cs typeface="Arial" panose="020B0604020202020204" pitchFamily="34" charset="0"/>
              </a:rPr>
              <a:t>Class – The Life Of Christ (322)</a:t>
            </a:r>
          </a:p>
        </p:txBody>
      </p:sp>
      <p:sp>
        <p:nvSpPr>
          <p:cNvPr id="3" name="Date Placeholder 2">
            <a:extLst>
              <a:ext uri="{FF2B5EF4-FFF2-40B4-BE49-F238E27FC236}">
                <a16:creationId xmlns:a16="http://schemas.microsoft.com/office/drawing/2014/main" id="{D41D6F63-653C-288B-9F5B-620950937A0A}"/>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8/17/2022 pm</a:t>
            </a:r>
          </a:p>
        </p:txBody>
      </p:sp>
      <p:sp>
        <p:nvSpPr>
          <p:cNvPr id="4" name="Footer Placeholder 3">
            <a:extLst>
              <a:ext uri="{FF2B5EF4-FFF2-40B4-BE49-F238E27FC236}">
                <a16:creationId xmlns:a16="http://schemas.microsoft.com/office/drawing/2014/main" id="{6A6FC81D-B371-80BE-2BC6-CF38DD99C03F}"/>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BB93ED06-4AB0-4121-51A4-282A21D05802}"/>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C5A56B51-ADA5-453E-AFE5-CBF2E1385CE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38842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r>
              <a:rPr lang="en-US"/>
              <a:t>Class – The Life Of Christ (322)</a:t>
            </a:r>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8/17/2022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3F242174-D426-47E6-BE4F-B98F39F289BE}" type="slidenum">
              <a:rPr lang="en-US" smtClean="0"/>
              <a:t>‹#›</a:t>
            </a:fld>
            <a:endParaRPr lang="en-US"/>
          </a:p>
        </p:txBody>
      </p:sp>
    </p:spTree>
    <p:extLst>
      <p:ext uri="{BB962C8B-B14F-4D97-AF65-F5344CB8AC3E}">
        <p14:creationId xmlns:p14="http://schemas.microsoft.com/office/powerpoint/2010/main" val="202179292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u="none" strike="noStrike" baseline="0" dirty="0">
                <a:solidFill>
                  <a:srgbClr val="000000"/>
                </a:solidFill>
                <a:latin typeface="Tahoma" panose="020B0604030504040204" pitchFamily="34" charset="0"/>
              </a:rPr>
              <a:t>Matthew 26:14-16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one of the twelve, who was called Judas Iscariot, went unto the chief priests,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said, What are ye willing to give me, and I will deliver him unto you? And they weighed unto him thirty pieces of silver.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from that time he sought opportunity to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14:10-11</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Judas Iscariot, he that was one of the twelve, went away unto the chief priests, that he might deliver him unto them.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when they heard it, were glad, and promised to give him money. And he sought how he might conveniently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Luke 22:3-6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Satan entered into Judas who was called Iscariot, being of the number of the twelve.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went away, and communed with the chief priests and captains, how he might deliver him unto them.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were glad, and covenanted to give him money.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consented, and sought opportunity to deliver him unto them in the absence of the multitude.”</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Matthew 26:20</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when even was come, he was sitting at meat with the twelve disciples”</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14:17</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when it was evening he cometh with the twelve.”</a:t>
            </a:r>
          </a:p>
          <a:p>
            <a:r>
              <a:rPr lang="en-US" dirty="0"/>
              <a:t> </a:t>
            </a:r>
            <a:endParaRPr lang="en-US" u="none" dirty="0">
              <a:solidFill>
                <a:srgbClr val="000000"/>
              </a:solidFill>
              <a:latin typeface="Tahoma" panose="020B0604030504040204" pitchFamily="34" charset="0"/>
            </a:endParaRPr>
          </a:p>
          <a:p>
            <a:r>
              <a:rPr lang="en-US" b="1" i="0" u="none" strike="noStrike" baseline="0" dirty="0">
                <a:solidFill>
                  <a:srgbClr val="000000"/>
                </a:solidFill>
                <a:latin typeface="Tahoma" panose="020B0604030504040204" pitchFamily="34" charset="0"/>
              </a:rPr>
              <a:t>Luke 22:14-18, 24-30</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the hour was come, he sat down, and the apostles with him.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With desire I have desired to eat this passover with you before I suffer: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eat it, until it be fulfilled in the kingdom of God.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received a cup, and when he had given thanks, he said, Take this, and divide it among yourselves: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drink from henceforth of the fruit of the vine, until the kingdom of God shall come … </a:t>
            </a:r>
            <a:r>
              <a:rPr lang="en-US" sz="2900" dirty="0"/>
              <a:t>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there arose also a contention among them, which of them was accounted to be the greatest.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The kings of the Gentiles have lordship over them; and they that have authority over them are called Benefactors.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(shall) not (be) so: but he that is the greater among you, let him become as the younger; and he that is chief, as he that doth serve.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which is greater, he that sitteth at meat, or he that serveth? is not he that sitteth at meat? but I am in the midst of you as he that serveth.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are they that have continued with me in my temptations;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I appoint unto you a kingdom, even as my Father appointed unto me, </a:t>
            </a:r>
            <a:r>
              <a:rPr lang="en-US" sz="1900" b="1" baseline="30000" dirty="0">
                <a:solidFill>
                  <a:srgbClr val="21770A"/>
                </a:solidFill>
                <a:latin typeface="Arial" panose="020B0604020202020204" pitchFamily="34" charset="0"/>
              </a:rPr>
              <a:t>30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that ye may eat and drink at my table in my kingdom; and ye shall sit on thrones judging the twelve tribes of Israel.”</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Matthew 26:26-29</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as they were eating, Jesus took bread, and blessed, and brake it; and he gave to the disciples, and said, Take, eat; this is my body.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a cup, and gave thanks, and gave to them, saying, Drink ye all of it;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this is my blood of the covenant, which is poured out for many unto remission of sins.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I say unto you, I shall not drink henceforth of this fruit of the vine, until that day when I drink it new with you in my Father's kingdom.</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Mark 14:22-25</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as they were eating, he took bread, and when he had blessed, he brake it, and gave to them, and said, Take ye: this is my body. </a:t>
            </a:r>
            <a:r>
              <a:rPr lang="en-US" sz="1900" b="1" baseline="30000" dirty="0">
                <a:solidFill>
                  <a:srgbClr val="21770A"/>
                </a:solidFill>
                <a:latin typeface="Arial" panose="020B0604020202020204" pitchFamily="34" charset="0"/>
              </a:rPr>
              <a:t>23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a cup, and when he had given thanks, he gave to them: and they all drank of it.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This is my blood of the covenant, which is poured out for many.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Verily I say unto you, I shall no more drink of the fruit of the vine, until that day when I drink it new in the kingdom of God.</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22:19-20</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bread, and when he had given thanks, he brake it, and gave to them, saying, This is my body which is given for you: this do in remembrance of me. </a:t>
            </a:r>
            <a:r>
              <a:rPr lang="en-US" sz="1900" b="1" baseline="30000" dirty="0">
                <a:solidFill>
                  <a:srgbClr val="21770A"/>
                </a:solidFill>
                <a:latin typeface="Arial" panose="020B0604020202020204" pitchFamily="34" charset="0"/>
              </a:rPr>
              <a:t>20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cup in like manner after supper, saying, This cup is the new covenant in my blood, (even) that which is poured out for you.</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I Corinthians 11:23-26</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received of the Lord that which also I delivered unto you, that the Lord Jesus in the night in which he was betrayed took bread;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he had given thanks, he brake it, and said, This is my body, which is for you: this do in remembrance of me.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In like manner also the cup, after supper, saying, This cup is the new covenant in my blood: this do, as often as ye drink (it), in remembrance of me.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as often as ye eat this bread, and drink the cup, ye proclaim the Lord's death till he come.</a:t>
            </a:r>
            <a:r>
              <a:rPr lang="en-US" sz="1900" dirty="0">
                <a:solidFill>
                  <a:srgbClr val="000000"/>
                </a:solidFill>
                <a:latin typeface="Tahoma" panose="020B0604030504040204" pitchFamily="34" charset="0"/>
              </a:rPr>
              <a:t>”</a:t>
            </a:r>
            <a:endParaRPr lang="en-US" sz="1900" dirty="0">
              <a:solidFill>
                <a:srgbClr val="000000"/>
              </a:solidFill>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pPr defTabSz="1109379" eaLnBrk="0" fontAlgn="base" hangingPunct="0">
              <a:spcBef>
                <a:spcPct val="0"/>
              </a:spcBef>
              <a:spcAft>
                <a:spcPct val="0"/>
              </a:spcAft>
              <a:defRPr/>
            </a:pPr>
            <a:fld id="{2805324D-FBF1-4F35-AFDA-6A3380D29EB5}" type="slidenum">
              <a:rPr lang="en-US" sz="1400">
                <a:solidFill>
                  <a:prstClr val="black"/>
                </a:solidFill>
                <a:latin typeface="Calibri"/>
              </a:rPr>
              <a:pPr defTabSz="1109379" eaLnBrk="0" fontAlgn="base" hangingPunct="0">
                <a:spcBef>
                  <a:spcPct val="0"/>
                </a:spcBef>
                <a:spcAft>
                  <a:spcPct val="0"/>
                </a:spcAft>
                <a:defRPr/>
              </a:pPr>
              <a:t>1</a:t>
            </a:fld>
            <a:endParaRPr lang="en-US" sz="1400">
              <a:solidFill>
                <a:prstClr val="black"/>
              </a:solidFill>
              <a:latin typeface="Calibri"/>
            </a:endParaRPr>
          </a:p>
        </p:txBody>
      </p:sp>
      <p:sp>
        <p:nvSpPr>
          <p:cNvPr id="5" name="Date Placeholder 4">
            <a:extLst>
              <a:ext uri="{FF2B5EF4-FFF2-40B4-BE49-F238E27FC236}">
                <a16:creationId xmlns:a16="http://schemas.microsoft.com/office/drawing/2014/main" id="{1F8D549D-94E3-6AEE-B096-E48922B79267}"/>
              </a:ext>
            </a:extLst>
          </p:cNvPr>
          <p:cNvSpPr>
            <a:spLocks noGrp="1"/>
          </p:cNvSpPr>
          <p:nvPr>
            <p:ph type="dt" idx="1"/>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8/17/2022 pm</a:t>
            </a:r>
          </a:p>
        </p:txBody>
      </p:sp>
      <p:sp>
        <p:nvSpPr>
          <p:cNvPr id="6" name="Footer Placeholder 5">
            <a:extLst>
              <a:ext uri="{FF2B5EF4-FFF2-40B4-BE49-F238E27FC236}">
                <a16:creationId xmlns:a16="http://schemas.microsoft.com/office/drawing/2014/main" id="{77B2C4D3-2FFA-7754-6F2E-630887BB6712}"/>
              </a:ext>
            </a:extLst>
          </p:cNvPr>
          <p:cNvSpPr>
            <a:spLocks noGrp="1"/>
          </p:cNvSpPr>
          <p:nvPr>
            <p:ph type="ftr" sz="quarter" idx="4"/>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21F47274-5DFA-B1BB-C716-256D7C7B2BEF}"/>
              </a:ext>
            </a:extLst>
          </p:cNvPr>
          <p:cNvSpPr>
            <a:spLocks noGrp="1"/>
          </p:cNvSpPr>
          <p:nvPr>
            <p:ph type="hdr" sz="quarter"/>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Class – The Life Of Christ (322)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Matthew 26:3-5</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were gathered together the chief priests, and the elders of the people, unto the court of the high priest, who was called Caiaphas;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took counsel together that they might take Jesus by subtlety, and kill him.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they said, Not during the feast, lest a tumult arise among people.</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Mark 14:1-2</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after two days was (the feast of) the passover and the unleavened bread: and the chief priests and the scribes sought how they might take him with subtlety, and kill him: </a:t>
            </a:r>
            <a:r>
              <a:rPr lang="en-US" sz="1900" b="1" baseline="30000" dirty="0">
                <a:solidFill>
                  <a:srgbClr val="21770A"/>
                </a:solidFill>
                <a:latin typeface="Arial" panose="020B0604020202020204" pitchFamily="34" charset="0"/>
              </a:rPr>
              <a:t>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they said, Not during the feast, lest haply there shall be a tumult of the people.”</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Matthew 22:16</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send to him their disciples, with the Herodians, saying, Teacher, we know that thou art true, and teachest the way of God in truth, and carest not for any one: for thou regardest not the person of men.”</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John 5:17-18</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Jesus answered them, My Father worketh even until now, and I work.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this cause therefore the Jews sought the more to kill him, because he not only brake the sabbath, but also called God his own Father, making himself equal with God.”</a:t>
            </a:r>
          </a:p>
          <a:p>
            <a:r>
              <a:rPr lang="en-US" sz="2900" dirty="0"/>
              <a:t> </a:t>
            </a:r>
            <a:endParaRPr lang="en-US" sz="2900" dirty="0">
              <a:solidFill>
                <a:srgbClr val="000000"/>
              </a:solidFill>
              <a:latin typeface="Tahoma" panose="020B0604030504040204" pitchFamily="34" charset="0"/>
            </a:endParaRPr>
          </a:p>
          <a:p>
            <a:r>
              <a:rPr lang="en-US" sz="2900" b="1" dirty="0">
                <a:solidFill>
                  <a:srgbClr val="000000"/>
                </a:solidFill>
                <a:latin typeface="Tahoma" panose="020B0604030504040204" pitchFamily="34" charset="0"/>
              </a:rPr>
              <a:t>John 7:1</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after these things Jesus walked in Galilee: for he would not walk in Judaea, because the Jews sought to kill him … </a:t>
            </a:r>
            <a:r>
              <a:rPr lang="en-US" sz="2900" dirty="0"/>
              <a:t>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Did not Moses give you the law, and (yet) none of you doeth the law? Why seek ye to kill me? …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Some therefore of them of Jerusalem said, Is not this he whom they seek to kill?”</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John 8:37-40</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 know that ye are Abraham's seed: yet ye seek to kill me, because my word hath not free course in you. </a:t>
            </a:r>
            <a:r>
              <a:rPr lang="en-US" sz="1900" b="1" baseline="30000" dirty="0">
                <a:solidFill>
                  <a:srgbClr val="21770A"/>
                </a:solidFill>
                <a:latin typeface="Arial" panose="020B0604020202020204" pitchFamily="34" charset="0"/>
              </a:rPr>
              <a:t>38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 speak the things which I have seen with (my) Father: and ye also do the things which ye heard from (your) father. </a:t>
            </a:r>
            <a:r>
              <a:rPr lang="en-US" sz="1900" b="1" baseline="30000" dirty="0">
                <a:solidFill>
                  <a:srgbClr val="21770A"/>
                </a:solidFill>
                <a:latin typeface="Arial" panose="020B0604020202020204" pitchFamily="34" charset="0"/>
              </a:rPr>
              <a:t>39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They answered and said unto him, Our father is Abraham. Jesus saith unto them, If ye were Abraham's children, ye would do the works of Abraham. </a:t>
            </a:r>
            <a:r>
              <a:rPr lang="en-US" sz="1900" b="1" baseline="30000" dirty="0">
                <a:solidFill>
                  <a:srgbClr val="21770A"/>
                </a:solidFill>
                <a:latin typeface="Arial" panose="020B0604020202020204" pitchFamily="34" charset="0"/>
              </a:rPr>
              <a:t>40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now ye seek to kill me, a man that hath told you the truth, which I heard from God: this did not Abraham.</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John 11:47-53</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47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 chief priests therefore and the Pharisees gathered a council, and said, What do we? for this man doeth many signs. </a:t>
            </a:r>
            <a:r>
              <a:rPr lang="en-US" sz="1900" b="1" baseline="30000" dirty="0">
                <a:solidFill>
                  <a:srgbClr val="21770A"/>
                </a:solidFill>
                <a:latin typeface="Arial" panose="020B0604020202020204" pitchFamily="34" charset="0"/>
              </a:rPr>
              <a:t>48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If we let him thus alone, all men will believe on him: and the Romans will come and take away both our place and our nation. </a:t>
            </a:r>
            <a:r>
              <a:rPr lang="en-US" sz="1900" b="1" baseline="30000" dirty="0">
                <a:solidFill>
                  <a:srgbClr val="21770A"/>
                </a:solidFill>
                <a:latin typeface="Arial" panose="020B0604020202020204" pitchFamily="34" charset="0"/>
              </a:rPr>
              <a:t>49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a certain one of them, Caiaphas, being high priest that year, said unto them, Ye know nothing at all, </a:t>
            </a:r>
            <a:r>
              <a:rPr lang="en-US" sz="1900" b="1" baseline="30000" dirty="0">
                <a:solidFill>
                  <a:srgbClr val="21770A"/>
                </a:solidFill>
                <a:latin typeface="Arial" panose="020B0604020202020204" pitchFamily="34" charset="0"/>
              </a:rPr>
              <a:t>50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nor do ye take account that it is expedient for you that one man should die for the people, and that the whole nation perish not. </a:t>
            </a:r>
            <a:r>
              <a:rPr lang="en-US" sz="1900" b="1" baseline="30000" dirty="0">
                <a:solidFill>
                  <a:srgbClr val="21770A"/>
                </a:solidFill>
                <a:latin typeface="Arial" panose="020B0604020202020204" pitchFamily="34" charset="0"/>
              </a:rPr>
              <a:t>51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this he said not of himself: but, being high priest that year, he prophesied that Jesus should die for the nation; </a:t>
            </a:r>
            <a:r>
              <a:rPr lang="en-US" sz="1900" b="1" baseline="30000" dirty="0">
                <a:solidFill>
                  <a:srgbClr val="21770A"/>
                </a:solidFill>
                <a:latin typeface="Arial" panose="020B0604020202020204" pitchFamily="34" charset="0"/>
              </a:rPr>
              <a:t>52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not for the nation only, but that he might also gather together into one the children of God that are scattered abroad. </a:t>
            </a:r>
            <a:r>
              <a:rPr lang="en-US" sz="1900" b="1" baseline="30000" dirty="0">
                <a:solidFill>
                  <a:srgbClr val="21770A"/>
                </a:solidFill>
                <a:latin typeface="Arial" panose="020B0604020202020204" pitchFamily="34" charset="0"/>
              </a:rPr>
              <a:t>53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So from that day forth they took counsel that they might put him to death.</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19:47</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he was teaching daily in the temple. But the chief priests and the scribes and the principal men of the people sought to destroy him”</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20:19</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the scribes and the chief priests sought to lay hands on him in that very hour; and they feared the people: for they perceived that he spake this parable against them.”</a:t>
            </a:r>
          </a:p>
        </p:txBody>
      </p:sp>
      <p:sp>
        <p:nvSpPr>
          <p:cNvPr id="4" name="Header Placeholder 3"/>
          <p:cNvSpPr>
            <a:spLocks noGrp="1"/>
          </p:cNvSpPr>
          <p:nvPr>
            <p:ph type="hdr" sz="quarter"/>
          </p:nvPr>
        </p:nvSpPr>
        <p:spPr/>
        <p:txBody>
          <a:bodyPr/>
          <a:lstStyle/>
          <a:p>
            <a:r>
              <a:rPr lang="en-US"/>
              <a:t>Class – The Life Of Christ (322)</a:t>
            </a:r>
          </a:p>
        </p:txBody>
      </p:sp>
      <p:sp>
        <p:nvSpPr>
          <p:cNvPr id="5" name="Date Placeholder 4"/>
          <p:cNvSpPr>
            <a:spLocks noGrp="1"/>
          </p:cNvSpPr>
          <p:nvPr>
            <p:ph type="dt" idx="1"/>
          </p:nvPr>
        </p:nvSpPr>
        <p:spPr/>
        <p:txBody>
          <a:bodyPr/>
          <a:lstStyle/>
          <a:p>
            <a:r>
              <a:rPr lang="en-US"/>
              <a:t>8/17/2022 pm</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3F242174-D426-47E6-BE4F-B98F39F289BE}" type="slidenum">
              <a:rPr lang="en-US" smtClean="0"/>
              <a:t>2</a:t>
            </a:fld>
            <a:endParaRPr lang="en-US"/>
          </a:p>
        </p:txBody>
      </p:sp>
    </p:spTree>
    <p:extLst>
      <p:ext uri="{BB962C8B-B14F-4D97-AF65-F5344CB8AC3E}">
        <p14:creationId xmlns:p14="http://schemas.microsoft.com/office/powerpoint/2010/main" val="1701880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Read Exodus 12:1-28</a:t>
            </a:r>
          </a:p>
          <a:p>
            <a:pPr algn="l"/>
            <a:endParaRPr lang="en-US" b="1" i="0" u="none" strike="noStrike" baseline="0"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Matthew 26:17-19</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on the first (day) of unleavened bread the disciples came to Jesus, saying, Where wilt thou that we make ready for thee to eat the passover?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Go into the city to such a man, and say unto him, The Teacher saith, My time is at hand; I keep the passover at thy house with my disciples.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disciples did as Jesus appointed them; and they made ready the passover.”</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14:12-16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on the first day of unleavened bread, when they sacrificed the passover, his disciples say unto him, Where wilt thou that we go and make ready that thou mayest eat the passover? </a:t>
            </a:r>
            <a:r>
              <a:rPr lang="en-US" sz="1900" b="1" baseline="30000" dirty="0">
                <a:solidFill>
                  <a:srgbClr val="21770A"/>
                </a:solidFill>
                <a:latin typeface="Arial" panose="020B0604020202020204" pitchFamily="34" charset="0"/>
              </a:rPr>
              <a:t>13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sendeth two of his disciples, and saith unto them, Go into the city, and there shall meet you a man bearing a pitcher of water: follow him;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wheresoever he shall enter in, say to the master of the house, The Teacher saith, Where is my guest-chamber, where I shall eat the passover with my disciples?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will himself show you a large upper room furnished (and) ready: and there make ready for us.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disciples went forth, and came into the city, and found as he had said unto them: and they made ready the passover.</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22:7-13</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day of unleavened bread came on which the passover must be sacrificed. </a:t>
            </a:r>
            <a:r>
              <a:rPr lang="en-US" sz="1900" b="1" baseline="30000" dirty="0">
                <a:solidFill>
                  <a:srgbClr val="21770A"/>
                </a:solidFill>
                <a:latin typeface="Arial" panose="020B0604020202020204" pitchFamily="34" charset="0"/>
              </a:rPr>
              <a:t>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sent Peter and John, saying, Go and make ready for us the passover, that we may eat. </a:t>
            </a:r>
            <a:r>
              <a:rPr lang="en-US" sz="1900" b="1" baseline="30000" dirty="0">
                <a:solidFill>
                  <a:srgbClr val="21770A"/>
                </a:solidFill>
                <a:latin typeface="Arial" panose="020B0604020202020204" pitchFamily="34" charset="0"/>
              </a:rPr>
              <a:t>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said unto him, Where wilt thou that we make ready?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Behold, when ye are entered into the city, there shall meet you a man bearing a pitcher of water; follow him into the house whereinto he goeth.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ye shall say unto the master of the house, The Teacher saith unto thee, Where is the </a:t>
            </a:r>
            <a:r>
              <a:rPr lang="en-US" sz="1900" dirty="0" err="1">
                <a:solidFill>
                  <a:srgbClr val="000000"/>
                </a:solidFill>
                <a:latin typeface="Trebuchet MS" panose="020B0603020202020204" pitchFamily="34" charset="0"/>
              </a:rPr>
              <a:t>guestchamber</a:t>
            </a:r>
            <a:r>
              <a:rPr lang="en-US" sz="1900" dirty="0">
                <a:solidFill>
                  <a:srgbClr val="000000"/>
                </a:solidFill>
                <a:latin typeface="Trebuchet MS" panose="020B0603020202020204" pitchFamily="34" charset="0"/>
              </a:rPr>
              <a:t>, where I shall eat the passover with my disciples? </a:t>
            </a:r>
            <a:r>
              <a:rPr lang="en-US" sz="1900" b="1" baseline="30000" dirty="0">
                <a:solidFill>
                  <a:srgbClr val="21770A"/>
                </a:solidFill>
                <a:latin typeface="Arial" panose="020B0604020202020204" pitchFamily="34" charset="0"/>
              </a:rPr>
              <a:t>12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will show you a large upper room furnished: there make ready. </a:t>
            </a:r>
            <a:r>
              <a:rPr lang="en-US" sz="1900" b="1" baseline="30000" dirty="0">
                <a:solidFill>
                  <a:srgbClr val="21770A"/>
                </a:solidFill>
                <a:latin typeface="Arial" panose="020B0604020202020204" pitchFamily="34" charset="0"/>
              </a:rPr>
              <a:t>13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went, and found as he had said unto them: and they made ready the passover.”</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Exodus 12:8</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they shall eat the flesh in that night, roast with fire, and unleavened bread; with bitter herbs they shall eat it.”</a:t>
            </a:r>
          </a:p>
        </p:txBody>
      </p:sp>
      <p:sp>
        <p:nvSpPr>
          <p:cNvPr id="4" name="Header Placeholder 3"/>
          <p:cNvSpPr>
            <a:spLocks noGrp="1"/>
          </p:cNvSpPr>
          <p:nvPr>
            <p:ph type="hdr" sz="quarter"/>
          </p:nvPr>
        </p:nvSpPr>
        <p:spPr/>
        <p:txBody>
          <a:bodyPr/>
          <a:lstStyle/>
          <a:p>
            <a:r>
              <a:rPr lang="en-US"/>
              <a:t>Class – The Life Of Christ (322)</a:t>
            </a:r>
          </a:p>
        </p:txBody>
      </p:sp>
      <p:sp>
        <p:nvSpPr>
          <p:cNvPr id="5" name="Date Placeholder 4"/>
          <p:cNvSpPr>
            <a:spLocks noGrp="1"/>
          </p:cNvSpPr>
          <p:nvPr>
            <p:ph type="dt" idx="1"/>
          </p:nvPr>
        </p:nvSpPr>
        <p:spPr/>
        <p:txBody>
          <a:bodyPr/>
          <a:lstStyle/>
          <a:p>
            <a:r>
              <a:rPr lang="en-US"/>
              <a:t>8/17/2022 pm</a:t>
            </a:r>
          </a:p>
        </p:txBody>
      </p:sp>
      <p:sp>
        <p:nvSpPr>
          <p:cNvPr id="6" name="Footer Placeholder 5"/>
          <p:cNvSpPr>
            <a:spLocks noGrp="1"/>
          </p:cNvSpPr>
          <p:nvPr>
            <p:ph type="ftr" sz="quarter" idx="4"/>
          </p:nvPr>
        </p:nvSpPr>
        <p:spPr/>
        <p:txBody>
          <a:bodyPr/>
          <a:lstStyle/>
          <a:p>
            <a:r>
              <a:rPr lang="en-US"/>
              <a:t>Richard Lidh</a:t>
            </a:r>
          </a:p>
        </p:txBody>
      </p:sp>
      <p:sp>
        <p:nvSpPr>
          <p:cNvPr id="7" name="Slide Number Placeholder 6"/>
          <p:cNvSpPr>
            <a:spLocks noGrp="1"/>
          </p:cNvSpPr>
          <p:nvPr>
            <p:ph type="sldNum" sz="quarter" idx="5"/>
          </p:nvPr>
        </p:nvSpPr>
        <p:spPr/>
        <p:txBody>
          <a:bodyPr/>
          <a:lstStyle/>
          <a:p>
            <a:fld id="{3F242174-D426-47E6-BE4F-B98F39F289BE}" type="slidenum">
              <a:rPr lang="en-US" smtClean="0"/>
              <a:t>3</a:t>
            </a:fld>
            <a:endParaRPr lang="en-US"/>
          </a:p>
        </p:txBody>
      </p:sp>
    </p:spTree>
    <p:extLst>
      <p:ext uri="{BB962C8B-B14F-4D97-AF65-F5344CB8AC3E}">
        <p14:creationId xmlns:p14="http://schemas.microsoft.com/office/powerpoint/2010/main" val="2052680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863317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90351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62002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20245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99808856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51653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24411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93824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17511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50880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35E47BDA-7451-4F61-B05F-952DC291DB6C}" type="datetimeFigureOut">
              <a:rPr lang="en-US" smtClean="0"/>
              <a:t>8/20/2022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50687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E47BDA-7451-4F61-B05F-952DC291DB6C}" type="datetimeFigureOut">
              <a:rPr lang="en-US" smtClean="0"/>
              <a:t>8/20/2022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5302880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5190" y="1546097"/>
            <a:ext cx="7323841" cy="1415772"/>
          </a:xfrm>
          <a:solidFill>
            <a:schemeClr val="accent1"/>
          </a:solidFill>
        </p:spPr>
        <p:txBody>
          <a:bodyPr wrap="square">
            <a:spAutoFit/>
          </a:bodyPr>
          <a:lstStyle/>
          <a:p>
            <a:r>
              <a:rPr lang="en-US" dirty="0">
                <a:solidFill>
                  <a:schemeClr val="tx1"/>
                </a:solidFill>
                <a:effectLst/>
              </a:rPr>
              <a:t>The Last Week Of Jesus’ Life</a:t>
            </a:r>
            <a:br>
              <a:rPr lang="en-US" dirty="0">
                <a:solidFill>
                  <a:schemeClr val="tx1"/>
                </a:solidFill>
                <a:effectLst/>
              </a:rPr>
            </a:br>
            <a:r>
              <a:rPr kumimoji="0" lang="en-US" sz="4300" b="1" i="0" u="none" strike="noStrike" kern="1200" cap="none" spc="0" normalizeH="0" baseline="0" noProof="0" dirty="0">
                <a:ln>
                  <a:noFill/>
                </a:ln>
                <a:solidFill>
                  <a:schemeClr val="tx1"/>
                </a:solidFill>
                <a:effectLst/>
                <a:uLnTx/>
                <a:uFillTx/>
                <a:latin typeface="Lucida Sans Unicode"/>
              </a:rPr>
              <a:t>(Wednesday and Thursday)</a:t>
            </a:r>
            <a:endParaRPr lang="en-US" dirty="0">
              <a:solidFill>
                <a:schemeClr val="tx1"/>
              </a:solidFill>
              <a:effectLst/>
            </a:endParaRPr>
          </a:p>
        </p:txBody>
      </p:sp>
      <p:sp>
        <p:nvSpPr>
          <p:cNvPr id="3" name="Subtitle 2"/>
          <p:cNvSpPr>
            <a:spLocks noGrp="1"/>
          </p:cNvSpPr>
          <p:nvPr>
            <p:ph type="subTitle" idx="1"/>
          </p:nvPr>
        </p:nvSpPr>
        <p:spPr>
          <a:xfrm>
            <a:off x="158750" y="3126482"/>
            <a:ext cx="8839200" cy="2400657"/>
          </a:xfrm>
        </p:spPr>
        <p:txBody>
          <a:bodyPr>
            <a:spAutoFit/>
          </a:bodyPr>
          <a:lstStyle/>
          <a:p>
            <a:r>
              <a:rPr lang="en-US" sz="2800" b="1" dirty="0">
                <a:solidFill>
                  <a:schemeClr val="tx1"/>
                </a:solidFill>
              </a:rPr>
              <a:t>Judas’ Plot – </a:t>
            </a:r>
            <a:r>
              <a:rPr lang="en-US" sz="2800" dirty="0">
                <a:solidFill>
                  <a:schemeClr val="tx1"/>
                </a:solidFill>
              </a:rPr>
              <a:t>Matthew 26:14-16; Mark 14:10-11; *Luke 22:3-6</a:t>
            </a:r>
          </a:p>
          <a:p>
            <a:r>
              <a:rPr lang="en-US" sz="2800" b="1" dirty="0">
                <a:solidFill>
                  <a:schemeClr val="tx1"/>
                </a:solidFill>
              </a:rPr>
              <a:t>The Passover – </a:t>
            </a:r>
            <a:r>
              <a:rPr lang="en-US" sz="2800" dirty="0">
                <a:solidFill>
                  <a:schemeClr val="tx1"/>
                </a:solidFill>
              </a:rPr>
              <a:t>Matthew 26:20; Mark 14:17; </a:t>
            </a:r>
            <a:br>
              <a:rPr lang="en-US" sz="2800" dirty="0">
                <a:solidFill>
                  <a:schemeClr val="tx1"/>
                </a:solidFill>
              </a:rPr>
            </a:br>
            <a:r>
              <a:rPr lang="en-US" sz="2800" dirty="0">
                <a:solidFill>
                  <a:schemeClr val="tx1"/>
                </a:solidFill>
              </a:rPr>
              <a:t>*Luke 22:14-18, 24-30</a:t>
            </a:r>
          </a:p>
          <a:p>
            <a:r>
              <a:rPr lang="en-US" sz="2800" b="1" dirty="0">
                <a:solidFill>
                  <a:schemeClr val="tx1"/>
                </a:solidFill>
              </a:rPr>
              <a:t>The Lord’s Supper – </a:t>
            </a:r>
            <a:r>
              <a:rPr lang="en-US" sz="2800" dirty="0">
                <a:solidFill>
                  <a:schemeClr val="tx1"/>
                </a:solidFill>
              </a:rPr>
              <a:t>Matthew 26:26-29; Mark 14:22-25; </a:t>
            </a:r>
            <a:br>
              <a:rPr lang="en-US" sz="2800" dirty="0">
                <a:solidFill>
                  <a:schemeClr val="tx1"/>
                </a:solidFill>
              </a:rPr>
            </a:br>
            <a:r>
              <a:rPr lang="en-US" sz="2800" dirty="0">
                <a:solidFill>
                  <a:schemeClr val="tx1"/>
                </a:solidFill>
              </a:rPr>
              <a:t>*Luke 22:19-20; cf. 1 Corinthians 11:23-26</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srgbClr val="FFFFFF"/>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a:ln>
                <a:noFill/>
              </a:ln>
              <a:solidFill>
                <a:srgbClr val="FFFFFF"/>
              </a:solidFill>
              <a:effectLst/>
              <a:uLnTx/>
              <a:uFillTx/>
              <a:latin typeface="Lucida Sans Unicode"/>
              <a:ea typeface="+mj-ea"/>
              <a:cs typeface="+mj-cs"/>
            </a:endParaRPr>
          </a:p>
        </p:txBody>
      </p:sp>
      <p:sp>
        <p:nvSpPr>
          <p:cNvPr id="5" name="TextBox 4">
            <a:extLst>
              <a:ext uri="{FF2B5EF4-FFF2-40B4-BE49-F238E27FC236}">
                <a16:creationId xmlns:a16="http://schemas.microsoft.com/office/drawing/2014/main" id="{E651B286-017E-5AAD-5894-805175316A95}"/>
              </a:ext>
            </a:extLst>
          </p:cNvPr>
          <p:cNvSpPr txBox="1"/>
          <p:nvPr/>
        </p:nvSpPr>
        <p:spPr>
          <a:xfrm>
            <a:off x="3022960" y="5942638"/>
            <a:ext cx="312777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August 17,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662" y="523875"/>
            <a:ext cx="8448675" cy="6217087"/>
          </a:xfrm>
        </p:spPr>
        <p:txBody>
          <a:bodyPr>
            <a:spAutoFit/>
          </a:bodyPr>
          <a:lstStyle/>
          <a:p>
            <a:pPr>
              <a:buNone/>
            </a:pPr>
            <a:r>
              <a:rPr lang="en-US" sz="3400" b="1" dirty="0"/>
              <a:t>The Leaders Of The Jews Wanted To Kill Jesus.</a:t>
            </a:r>
            <a:br>
              <a:rPr lang="en-US" sz="2800" b="1" dirty="0"/>
            </a:br>
            <a:r>
              <a:rPr lang="en-US" sz="2800" b="1" dirty="0"/>
              <a:t>Matthew 26:3-5; Mark 14:1-2</a:t>
            </a:r>
          </a:p>
          <a:p>
            <a:pPr marL="0" indent="0">
              <a:buNone/>
            </a:pPr>
            <a:endParaRPr lang="en-US" sz="2800" i="1" dirty="0"/>
          </a:p>
          <a:p>
            <a:r>
              <a:rPr lang="en-US" sz="2800" b="1" dirty="0"/>
              <a:t>Plot began earlier in Jesus’ ministry</a:t>
            </a:r>
            <a:r>
              <a:rPr lang="en-US" sz="2800" dirty="0"/>
              <a:t>.</a:t>
            </a:r>
            <a:br>
              <a:rPr lang="en-US" sz="2800" dirty="0"/>
            </a:br>
            <a:r>
              <a:rPr lang="en-US" sz="2800" dirty="0"/>
              <a:t> Mark 3:6, </a:t>
            </a:r>
            <a:r>
              <a:rPr lang="en-US" sz="2800" i="1" dirty="0"/>
              <a:t>“And the Pharisees went out, and straightway with the Herodians took counsel against him, how they might destroy him.”</a:t>
            </a:r>
          </a:p>
          <a:p>
            <a:pPr>
              <a:buFont typeface="Wingdings" panose="05000000000000000000" pitchFamily="2" charset="2"/>
              <a:buChar char="Ø"/>
            </a:pPr>
            <a:r>
              <a:rPr lang="en-US" sz="2800" b="1" dirty="0"/>
              <a:t>Interesting that Matthew 22:16 was not the first time.</a:t>
            </a:r>
          </a:p>
          <a:p>
            <a:r>
              <a:rPr lang="en-US" sz="2800" dirty="0"/>
              <a:t>Accelerated when Jesus openly claimed God as His Father. John 5:17-18</a:t>
            </a:r>
          </a:p>
          <a:p>
            <a:r>
              <a:rPr lang="en-US" sz="2800" dirty="0"/>
              <a:t>Thought Jesus must be destroyed. John 7:1, 19, 25; 8:37-40</a:t>
            </a:r>
          </a:p>
          <a:p>
            <a:r>
              <a:rPr lang="en-US" sz="2800" dirty="0"/>
              <a:t>Jesus was an immediate threat since the resurrection of Lazarus. (John 11:47-53 prophecy of Caiaphas);</a:t>
            </a:r>
            <a:br>
              <a:rPr lang="en-US" sz="2800" dirty="0"/>
            </a:br>
            <a:r>
              <a:rPr lang="en-US" sz="2800" dirty="0"/>
              <a:t>cf. Luke 19:47; 20:19</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p:cTn id="2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p:cTn id="31"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9624" y="1405912"/>
            <a:ext cx="8648326" cy="5324535"/>
          </a:xfrm>
        </p:spPr>
        <p:txBody>
          <a:bodyPr wrap="square">
            <a:spAutoFit/>
          </a:bodyPr>
          <a:lstStyle/>
          <a:p>
            <a:pPr>
              <a:spcBef>
                <a:spcPts val="0"/>
              </a:spcBef>
              <a:buNone/>
            </a:pPr>
            <a:r>
              <a:rPr lang="en-US" sz="2600" b="1" dirty="0"/>
              <a:t>The History Of The Passover. Exodus 12</a:t>
            </a:r>
          </a:p>
          <a:p>
            <a:pPr>
              <a:spcBef>
                <a:spcPts val="0"/>
              </a:spcBef>
              <a:buNone/>
            </a:pPr>
            <a:r>
              <a:rPr lang="en-US" sz="2600" b="1" dirty="0"/>
              <a:t>The Preparation For The Passover. Matthew 26:17-19;</a:t>
            </a:r>
            <a:br>
              <a:rPr lang="en-US" sz="2600" b="1" dirty="0"/>
            </a:br>
            <a:r>
              <a:rPr lang="en-US" sz="2600" b="1" dirty="0"/>
              <a:t>Mark 14:12-16; *Luke 22:7-13</a:t>
            </a:r>
          </a:p>
          <a:p>
            <a:pPr>
              <a:spcBef>
                <a:spcPts val="0"/>
              </a:spcBef>
            </a:pPr>
            <a:r>
              <a:rPr lang="en-US" sz="2600" b="1" dirty="0"/>
              <a:t>On the fifth day (Thursday), the 14</a:t>
            </a:r>
            <a:r>
              <a:rPr lang="en-US" sz="2600" b="1" baseline="30000" dirty="0"/>
              <a:t>th</a:t>
            </a:r>
            <a:r>
              <a:rPr lang="en-US" sz="2600" b="1" dirty="0"/>
              <a:t> day of Nisan, Jesus commanded Peter and John to prepare for the Passover meal. Luke 22:7-13</a:t>
            </a:r>
          </a:p>
          <a:p>
            <a:pPr>
              <a:spcBef>
                <a:spcPts val="0"/>
              </a:spcBef>
            </a:pPr>
            <a:r>
              <a:rPr lang="en-US" sz="2400" dirty="0">
                <a:latin typeface="Times New Roman" panose="02020603050405020304" pitchFamily="18" charset="0"/>
                <a:cs typeface="Times New Roman" panose="02020603050405020304" pitchFamily="18" charset="0"/>
              </a:rPr>
              <a:t>“… they had to buy the lamb, carry it to the temple, and have it killed there, and the blood sprinkled in the name of the paschal lamb or a passover for thirteen people … After killing the lamb they would carry it to the place where it was to be eaten …”</a:t>
            </a:r>
            <a:br>
              <a:rPr lang="en-US" sz="24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(H. Leo Boles, </a:t>
            </a:r>
            <a:r>
              <a:rPr lang="en-US" sz="1800" i="1" dirty="0">
                <a:latin typeface="Times New Roman" panose="02020603050405020304" pitchFamily="18" charset="0"/>
                <a:cs typeface="Times New Roman" panose="02020603050405020304" pitchFamily="18" charset="0"/>
              </a:rPr>
              <a:t>A Commentary on The Gospel According to Matthew</a:t>
            </a:r>
            <a:r>
              <a:rPr lang="en-US" sz="1800" dirty="0">
                <a:latin typeface="Times New Roman" panose="02020603050405020304" pitchFamily="18" charset="0"/>
                <a:cs typeface="Times New Roman" panose="02020603050405020304" pitchFamily="18" charset="0"/>
              </a:rPr>
              <a:t>, Gospel Advocate Company,</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page 500)</a:t>
            </a:r>
          </a:p>
          <a:p>
            <a:pPr>
              <a:spcBef>
                <a:spcPts val="0"/>
              </a:spcBef>
            </a:pPr>
            <a:r>
              <a:rPr lang="en-US" sz="2600" dirty="0"/>
              <a:t>The lamb was roasted and other food prepared, unleavened bread, and bitter herbs. (Exodus 12:8)</a:t>
            </a:r>
            <a:endParaRPr lang="en-US" sz="3000" dirty="0"/>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Thursday –The Passover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336</TotalTime>
  <Words>2554</Words>
  <Application>Microsoft Office PowerPoint</Application>
  <PresentationFormat>On-screen Show (4:3)</PresentationFormat>
  <Paragraphs>78</Paragraphs>
  <Slides>3</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vt:i4>
      </vt:variant>
    </vt:vector>
  </HeadingPairs>
  <TitlesOfParts>
    <vt:vector size="14" baseType="lpstr">
      <vt:lpstr>Arial</vt:lpstr>
      <vt:lpstr>Calibri</vt:lpstr>
      <vt:lpstr>Franklin Gothic Book</vt:lpstr>
      <vt:lpstr>Lucida Sans Unicode</vt:lpstr>
      <vt:lpstr>Perpetua</vt:lpstr>
      <vt:lpstr>Tahoma</vt:lpstr>
      <vt:lpstr>Times New Roman</vt:lpstr>
      <vt:lpstr>Trebuchet MS</vt:lpstr>
      <vt:lpstr>Wingdings</vt:lpstr>
      <vt:lpstr>Wingdings 2</vt:lpstr>
      <vt:lpstr>1_Theme10</vt:lpstr>
      <vt:lpstr>The Last Week Of Jesus’ Life (Wednesday and Thursday)</vt:lpstr>
      <vt:lpstr>PowerPoint Presentation</vt:lpstr>
      <vt:lpstr>Thursday –The Passover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23</cp:revision>
  <cp:lastPrinted>2022-08-20T18:50:07Z</cp:lastPrinted>
  <dcterms:created xsi:type="dcterms:W3CDTF">2022-08-16T17:15:46Z</dcterms:created>
  <dcterms:modified xsi:type="dcterms:W3CDTF">2022-08-20T18:50:42Z</dcterms:modified>
</cp:coreProperties>
</file>